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5" r:id="rId7"/>
    <p:sldId id="266" r:id="rId8"/>
    <p:sldId id="264" r:id="rId9"/>
    <p:sldId id="261" r:id="rId10"/>
    <p:sldId id="262" r:id="rId11"/>
    <p:sldId id="263"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1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48857-6E6D-2B42-BF59-FCBA32ABF30D}" type="datetimeFigureOut">
              <a:rPr lang="en-US" smtClean="0"/>
              <a:t>2/12/14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BF302-6B9A-B348-949B-D5F5330FB220}" type="slidenum">
              <a:rPr lang="en-US" smtClean="0"/>
              <a:t>‹#›</a:t>
            </a:fld>
            <a:endParaRPr lang="en-US"/>
          </a:p>
        </p:txBody>
      </p:sp>
    </p:spTree>
    <p:extLst>
      <p:ext uri="{BB962C8B-B14F-4D97-AF65-F5344CB8AC3E}">
        <p14:creationId xmlns:p14="http://schemas.microsoft.com/office/powerpoint/2010/main" val="24387902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Overcrowding is one of the most serious issues con- fronting EDs today. As a consequence, many patients experience significant waiting times prior to accessing medical care.</a:t>
            </a:r>
            <a:endParaRPr lang="en-US" dirty="0"/>
          </a:p>
        </p:txBody>
      </p:sp>
      <p:sp>
        <p:nvSpPr>
          <p:cNvPr id="4" name="Slide Number Placeholder 3"/>
          <p:cNvSpPr>
            <a:spLocks noGrp="1"/>
          </p:cNvSpPr>
          <p:nvPr>
            <p:ph type="sldNum" sz="quarter" idx="10"/>
          </p:nvPr>
        </p:nvSpPr>
        <p:spPr/>
        <p:txBody>
          <a:bodyPr/>
          <a:lstStyle/>
          <a:p>
            <a:fld id="{279BF302-6B9A-B348-949B-D5F5330FB220}" type="slidenum">
              <a:rPr lang="en-US" smtClean="0"/>
              <a:t>2</a:t>
            </a:fld>
            <a:endParaRPr lang="en-US"/>
          </a:p>
        </p:txBody>
      </p:sp>
    </p:spTree>
    <p:extLst>
      <p:ext uri="{BB962C8B-B14F-4D97-AF65-F5344CB8AC3E}">
        <p14:creationId xmlns:p14="http://schemas.microsoft.com/office/powerpoint/2010/main" val="3343640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Iowa Model uses a multidisciplinary team approach. The team is formed to develop, implement and evaluate practice change. This team may include staff nurses, unit managers, emergency room staff and advanced practices nurses, all of which are present and make up the emergency room fast track. Initially the team selects, reviews, critiques and synthesizes available research evidence. The team then tries the practice change to determine the feasibility and effectiveness of the evidence based practice change in the clinical area (</a:t>
            </a:r>
            <a:r>
              <a:rPr lang="en-US" sz="1200" kern="1200" dirty="0" err="1" smtClean="0">
                <a:solidFill>
                  <a:schemeClr val="tx1"/>
                </a:solidFill>
                <a:effectLst/>
                <a:latin typeface="+mn-lt"/>
                <a:ea typeface="+mn-ea"/>
                <a:cs typeface="+mn-cs"/>
              </a:rPr>
              <a:t>Melnyk</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Fineout-Overholt</a:t>
            </a:r>
            <a:r>
              <a:rPr lang="en-US" sz="1200" kern="1200" dirty="0" smtClean="0">
                <a:solidFill>
                  <a:schemeClr val="tx1"/>
                </a:solidFill>
                <a:effectLst/>
                <a:latin typeface="+mn-lt"/>
                <a:ea typeface="+mn-ea"/>
                <a:cs typeface="+mn-cs"/>
              </a:rPr>
              <a:t>, 2011, p.252). Within this project, all members of the emergency room staff will be trained to perform well within their scope of practice in the fast track area.</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279BF302-6B9A-B348-949B-D5F5330FB220}" type="slidenum">
              <a:rPr lang="en-US" smtClean="0"/>
              <a:t>11</a:t>
            </a:fld>
            <a:endParaRPr lang="en-US"/>
          </a:p>
        </p:txBody>
      </p:sp>
    </p:spTree>
    <p:extLst>
      <p:ext uri="{BB962C8B-B14F-4D97-AF65-F5344CB8AC3E}">
        <p14:creationId xmlns:p14="http://schemas.microsoft.com/office/powerpoint/2010/main" val="3338051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fast tracks become more common in the United States, the need for providers to have a solid foundation in the ethics of delivering necessary health care is growing. Hospital administrators and policy makers must establish a system of health delivery that is ethical for all patient populations (Bergman, 2012).</a:t>
            </a:r>
            <a:r>
              <a:rPr lang="en-US" dirty="0" smtClean="0">
                <a:effectLst/>
              </a:rPr>
              <a:t> </a:t>
            </a:r>
            <a:r>
              <a:rPr lang="en-US" sz="1200" kern="1200" dirty="0" smtClean="0">
                <a:solidFill>
                  <a:schemeClr val="tx1"/>
                </a:solidFill>
                <a:effectLst/>
                <a:latin typeface="+mn-lt"/>
                <a:ea typeface="+mn-ea"/>
                <a:cs typeface="+mn-cs"/>
              </a:rPr>
              <a:t>To be in line with the principle of autonomy and informed consent, the care provided in an emergency department fast track should be comparable and equivalent to that provided by physicians in the emergency department and all patients must be told that they are being triaged to the fast track area and will be seen by a nurse practitioner (Bergman. 2012).</a:t>
            </a:r>
            <a:endParaRPr lang="en-US" dirty="0" smtClean="0">
              <a:effectLst/>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Nonmaleficence</a:t>
            </a:r>
            <a:r>
              <a:rPr lang="en-US" sz="1200" kern="1200" dirty="0" smtClean="0">
                <a:solidFill>
                  <a:schemeClr val="tx1"/>
                </a:solidFill>
                <a:effectLst/>
                <a:latin typeface="+mn-lt"/>
                <a:ea typeface="+mn-ea"/>
                <a:cs typeface="+mn-cs"/>
              </a:rPr>
              <a:t> requires that fast track staff not create an unnecessary harm and follow standard of care. Fast tracks should improve the efficiency of the entire emergency department as a whole and should allow more patients to be seen by the appropriate level of providers while not lowering the standard of care to those patients (Bergman, 2012).</a:t>
            </a:r>
            <a:endParaRPr lang="en-US" dirty="0" smtClean="0">
              <a:effectLst/>
            </a:endParaRPr>
          </a:p>
          <a:p>
            <a:r>
              <a:rPr lang="en-US" sz="1200" kern="1200" dirty="0" smtClean="0">
                <a:solidFill>
                  <a:schemeClr val="tx1"/>
                </a:solidFill>
                <a:effectLst/>
                <a:latin typeface="+mn-lt"/>
                <a:ea typeface="+mn-ea"/>
                <a:cs typeface="+mn-cs"/>
              </a:rPr>
              <a:t>	Beneficence requires that fast track staff promote good and act in the best interest of the patient. Fast track policies should not restrict the use of laboratory testing when it would otherwise be indicated and should not restrict the use of IV fluids or other medical interventions when they could benefit the patient (Bergman, 2012).</a:t>
            </a:r>
            <a:endParaRPr lang="en-US" dirty="0" smtClean="0">
              <a:effectLst/>
            </a:endParaRPr>
          </a:p>
          <a:p>
            <a:r>
              <a:rPr lang="en-US" sz="1200" kern="1200" dirty="0" smtClean="0">
                <a:solidFill>
                  <a:schemeClr val="tx1"/>
                </a:solidFill>
                <a:effectLst/>
                <a:latin typeface="+mn-lt"/>
                <a:ea typeface="+mn-ea"/>
                <a:cs typeface="+mn-cs"/>
              </a:rPr>
              <a:t>	Justice ensures quality of care to all patients. All patients of a certain triage category should have equal chances of being placed in the regular emergency room and nonmedical criteria, such as pay, should not influence being placed in the fast track area (Bergman, 2012).</a:t>
            </a:r>
            <a:endParaRPr lang="en-US" dirty="0" smtClean="0">
              <a:effectLst/>
            </a:endParaRPr>
          </a:p>
          <a:p>
            <a:r>
              <a:rPr lang="en-US" sz="1200" kern="1200" dirty="0" smtClean="0">
                <a:solidFill>
                  <a:schemeClr val="tx1"/>
                </a:solidFill>
                <a:effectLst/>
                <a:latin typeface="+mn-lt"/>
                <a:ea typeface="+mn-ea"/>
                <a:cs typeface="+mn-cs"/>
              </a:rPr>
              <a:t>	Fast track areas in emergency departments present a unique situation in which ethical dilemmas can occur by attempting to fix an overcrowded or overwhelmed emergency room. As long as safeguards are in place along with monitoring the use of fast tracks is ethically permissible. Enforcing proper hospital policies and reviewing charts of pervious patients are tasks that can ensure every patient placed in the fast track received all appropriate and indicated medical care (Bergman, 2012).</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79BF302-6B9A-B348-949B-D5F5330FB220}" type="slidenum">
              <a:rPr lang="en-US" smtClean="0"/>
              <a:t>12</a:t>
            </a:fld>
            <a:endParaRPr lang="en-US"/>
          </a:p>
        </p:txBody>
      </p:sp>
    </p:spTree>
    <p:extLst>
      <p:ext uri="{BB962C8B-B14F-4D97-AF65-F5344CB8AC3E}">
        <p14:creationId xmlns:p14="http://schemas.microsoft.com/office/powerpoint/2010/main" val="125445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GO THROUGH A MOCK FAST TRACK PATIENT SCENARIO…..</a:t>
            </a:r>
            <a:endParaRPr lang="en-US" dirty="0"/>
          </a:p>
        </p:txBody>
      </p:sp>
      <p:sp>
        <p:nvSpPr>
          <p:cNvPr id="4" name="Slide Number Placeholder 3"/>
          <p:cNvSpPr>
            <a:spLocks noGrp="1"/>
          </p:cNvSpPr>
          <p:nvPr>
            <p:ph type="sldNum" sz="quarter" idx="10"/>
          </p:nvPr>
        </p:nvSpPr>
        <p:spPr/>
        <p:txBody>
          <a:bodyPr/>
          <a:lstStyle/>
          <a:p>
            <a:fld id="{279BF302-6B9A-B348-949B-D5F5330FB220}" type="slidenum">
              <a:rPr lang="en-US" smtClean="0"/>
              <a:t>13</a:t>
            </a:fld>
            <a:endParaRPr lang="en-US"/>
          </a:p>
        </p:txBody>
      </p:sp>
    </p:spTree>
    <p:extLst>
      <p:ext uri="{BB962C8B-B14F-4D97-AF65-F5344CB8AC3E}">
        <p14:creationId xmlns:p14="http://schemas.microsoft.com/office/powerpoint/2010/main" val="3950606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STAFF MEMBER MAY PICK UP A COPY OF PAPER THAT GOES INTO MORE DETAIL OF INSTITUTIONAL ASSESSMENT AND IMPLEMENTATION PLAN.</a:t>
            </a:r>
            <a:endParaRPr lang="en-US" dirty="0"/>
          </a:p>
        </p:txBody>
      </p:sp>
      <p:sp>
        <p:nvSpPr>
          <p:cNvPr id="4" name="Slide Number Placeholder 3"/>
          <p:cNvSpPr>
            <a:spLocks noGrp="1"/>
          </p:cNvSpPr>
          <p:nvPr>
            <p:ph type="sldNum" sz="quarter" idx="10"/>
          </p:nvPr>
        </p:nvSpPr>
        <p:spPr/>
        <p:txBody>
          <a:bodyPr/>
          <a:lstStyle/>
          <a:p>
            <a:fld id="{279BF302-6B9A-B348-949B-D5F5330FB220}" type="slidenum">
              <a:rPr lang="en-US" smtClean="0"/>
              <a:t>14</a:t>
            </a:fld>
            <a:endParaRPr lang="en-US"/>
          </a:p>
        </p:txBody>
      </p:sp>
    </p:spTree>
    <p:extLst>
      <p:ext uri="{BB962C8B-B14F-4D97-AF65-F5344CB8AC3E}">
        <p14:creationId xmlns:p14="http://schemas.microsoft.com/office/powerpoint/2010/main" val="2090485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 </a:t>
            </a:r>
          </a:p>
          <a:p>
            <a:r>
              <a:rPr lang="en-US" sz="1200" kern="1200" dirty="0" smtClean="0">
                <a:solidFill>
                  <a:schemeClr val="tx1"/>
                </a:solidFill>
                <a:effectLst/>
                <a:latin typeface="+mn-lt"/>
                <a:ea typeface="+mn-ea"/>
                <a:cs typeface="+mn-cs"/>
              </a:rPr>
              <a:t>Emergency department fast track systems “stream” patients with non-urgent complaints to treatment in a dedicated area with a goal to decrease waiting times and emergency department length of stays, reduce overcrowding and increase patient and staff satisfaction. </a:t>
            </a:r>
            <a:endParaRPr lang="en-US" dirty="0"/>
          </a:p>
        </p:txBody>
      </p:sp>
      <p:sp>
        <p:nvSpPr>
          <p:cNvPr id="4" name="Slide Number Placeholder 3"/>
          <p:cNvSpPr>
            <a:spLocks noGrp="1"/>
          </p:cNvSpPr>
          <p:nvPr>
            <p:ph type="sldNum" sz="quarter" idx="10"/>
          </p:nvPr>
        </p:nvSpPr>
        <p:spPr/>
        <p:txBody>
          <a:bodyPr/>
          <a:lstStyle/>
          <a:p>
            <a:fld id="{279BF302-6B9A-B348-949B-D5F5330FB220}" type="slidenum">
              <a:rPr lang="en-US" smtClean="0"/>
              <a:t>3</a:t>
            </a:fld>
            <a:endParaRPr lang="en-US"/>
          </a:p>
        </p:txBody>
      </p:sp>
    </p:spTree>
    <p:extLst>
      <p:ext uri="{BB962C8B-B14F-4D97-AF65-F5344CB8AC3E}">
        <p14:creationId xmlns:p14="http://schemas.microsoft.com/office/powerpoint/2010/main" val="116620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 address this growing problem, and in the context of ever-increasing patient attendances, many EDs have established separate ‘fast track’ areas to care for patients with less urgent medical problems. Fast track has been associated with documented improvements in patient waiting times, length of stay and did-not-waits in both adult and mixed adult and pediatric Eds.</a:t>
            </a:r>
            <a:endParaRPr lang="en-US" dirty="0"/>
          </a:p>
        </p:txBody>
      </p:sp>
      <p:sp>
        <p:nvSpPr>
          <p:cNvPr id="4" name="Slide Number Placeholder 3"/>
          <p:cNvSpPr>
            <a:spLocks noGrp="1"/>
          </p:cNvSpPr>
          <p:nvPr>
            <p:ph type="sldNum" sz="quarter" idx="10"/>
          </p:nvPr>
        </p:nvSpPr>
        <p:spPr/>
        <p:txBody>
          <a:bodyPr/>
          <a:lstStyle/>
          <a:p>
            <a:fld id="{279BF302-6B9A-B348-949B-D5F5330FB220}" type="slidenum">
              <a:rPr lang="en-US" smtClean="0"/>
              <a:t>4</a:t>
            </a:fld>
            <a:endParaRPr lang="en-US"/>
          </a:p>
        </p:txBody>
      </p:sp>
    </p:spTree>
    <p:extLst>
      <p:ext uri="{BB962C8B-B14F-4D97-AF65-F5344CB8AC3E}">
        <p14:creationId xmlns:p14="http://schemas.microsoft.com/office/powerpoint/2010/main" val="329602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  Fast track systems are designed to improve emergency department capacity during peak demand. All fast track models reviewed had similar aims but variability as each model was designed to meet local needs. This concept of variability to meet the present population’s populations needs will be a main concern for those fast track leaders. All fast track models were designed to manage single system, non-urgent, uncomplicated complaints with dedicated nursing staff (</a:t>
            </a:r>
            <a:r>
              <a:rPr lang="en-US" dirty="0" err="1" smtClean="0">
                <a:effectLst/>
              </a:rPr>
              <a:t>Considine</a:t>
            </a:r>
            <a:r>
              <a:rPr lang="en-US" dirty="0" smtClean="0">
                <a:effectLst/>
              </a:rPr>
              <a:t>, </a:t>
            </a:r>
            <a:r>
              <a:rPr lang="en-US" dirty="0" err="1" smtClean="0">
                <a:effectLst/>
              </a:rPr>
              <a:t>Kropman</a:t>
            </a:r>
            <a:r>
              <a:rPr lang="en-US" dirty="0" smtClean="0">
                <a:effectLst/>
              </a:rPr>
              <a:t>, Kelly &amp; Winter, 2008).</a:t>
            </a:r>
          </a:p>
          <a:p>
            <a:endParaRPr lang="en-US" dirty="0"/>
          </a:p>
        </p:txBody>
      </p:sp>
      <p:sp>
        <p:nvSpPr>
          <p:cNvPr id="4" name="Slide Number Placeholder 3"/>
          <p:cNvSpPr>
            <a:spLocks noGrp="1"/>
          </p:cNvSpPr>
          <p:nvPr>
            <p:ph type="sldNum" sz="quarter" idx="10"/>
          </p:nvPr>
        </p:nvSpPr>
        <p:spPr/>
        <p:txBody>
          <a:bodyPr/>
          <a:lstStyle/>
          <a:p>
            <a:fld id="{279BF302-6B9A-B348-949B-D5F5330FB220}" type="slidenum">
              <a:rPr lang="en-US" smtClean="0"/>
              <a:t>5</a:t>
            </a:fld>
            <a:endParaRPr lang="en-US"/>
          </a:p>
        </p:txBody>
      </p:sp>
    </p:spTree>
    <p:extLst>
      <p:ext uri="{BB962C8B-B14F-4D97-AF65-F5344CB8AC3E}">
        <p14:creationId xmlns:p14="http://schemas.microsoft.com/office/powerpoint/2010/main" val="130376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triage nurse will have the responsibility of utilizing a quick assessment, obtaining vital signs and evaluating the patient chief complaint. Common patient chief complaints that qualify for Fast Track consist of the following but are not limited to: minor lacerations, abscesses without systemic complaints, extremity pain, back pain, headache, sinus congestions, sore throat, dysuria and flu-like symptoms. If the patient qualifies for “Fast Track” then the patient will be escorted to a Fast Track bed by the multi-skilled technician. </a:t>
            </a:r>
            <a:endParaRPr lang="en-US" dirty="0"/>
          </a:p>
        </p:txBody>
      </p:sp>
      <p:sp>
        <p:nvSpPr>
          <p:cNvPr id="4" name="Slide Number Placeholder 3"/>
          <p:cNvSpPr>
            <a:spLocks noGrp="1"/>
          </p:cNvSpPr>
          <p:nvPr>
            <p:ph type="sldNum" sz="quarter" idx="10"/>
          </p:nvPr>
        </p:nvSpPr>
        <p:spPr/>
        <p:txBody>
          <a:bodyPr/>
          <a:lstStyle/>
          <a:p>
            <a:fld id="{279BF302-6B9A-B348-949B-D5F5330FB220}" type="slidenum">
              <a:rPr lang="en-US" smtClean="0"/>
              <a:t>6</a:t>
            </a:fld>
            <a:endParaRPr lang="en-US"/>
          </a:p>
        </p:txBody>
      </p:sp>
    </p:spTree>
    <p:extLst>
      <p:ext uri="{BB962C8B-B14F-4D97-AF65-F5344CB8AC3E}">
        <p14:creationId xmlns:p14="http://schemas.microsoft.com/office/powerpoint/2010/main" val="3269083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nurse will perform an initial assessment. Both the vital signs and assessment will be reported to the nurse practitioner. The nurse practitioner then will perform his/her own assessment prior to ordering diagnostic or treatments for the patient. The nurse and technician will carry out the practitioner’s orders within their scope of practice. The multidisciplinary team will work together throughout the patients stay to monitor patient’s response to treatment and discuss proper education for the patient prior to discharge. The overall goal will be to supply the patient with quality care within ninety minutes. </a:t>
            </a:r>
            <a:endParaRPr lang="en-US" dirty="0"/>
          </a:p>
        </p:txBody>
      </p:sp>
      <p:sp>
        <p:nvSpPr>
          <p:cNvPr id="4" name="Slide Number Placeholder 3"/>
          <p:cNvSpPr>
            <a:spLocks noGrp="1"/>
          </p:cNvSpPr>
          <p:nvPr>
            <p:ph type="sldNum" sz="quarter" idx="10"/>
          </p:nvPr>
        </p:nvSpPr>
        <p:spPr/>
        <p:txBody>
          <a:bodyPr/>
          <a:lstStyle/>
          <a:p>
            <a:fld id="{279BF302-6B9A-B348-949B-D5F5330FB220}" type="slidenum">
              <a:rPr lang="en-US" smtClean="0"/>
              <a:t>7</a:t>
            </a:fld>
            <a:endParaRPr lang="en-US"/>
          </a:p>
        </p:txBody>
      </p:sp>
    </p:spTree>
    <p:extLst>
      <p:ext uri="{BB962C8B-B14F-4D97-AF65-F5344CB8AC3E}">
        <p14:creationId xmlns:p14="http://schemas.microsoft.com/office/powerpoint/2010/main" val="281312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Providers’ decisions and actions affect the patient’s overall health. The implementation of fast track will help to improve provider accessibility and meet patients’ needs using evidence based practice and quality care in the shortest amount of time. Patient’s safety should always be of first priority.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79BF302-6B9A-B348-949B-D5F5330FB220}" type="slidenum">
              <a:rPr lang="en-US" smtClean="0"/>
              <a:t>8</a:t>
            </a:fld>
            <a:endParaRPr lang="en-US"/>
          </a:p>
        </p:txBody>
      </p:sp>
    </p:spTree>
    <p:extLst>
      <p:ext uri="{BB962C8B-B14F-4D97-AF65-F5344CB8AC3E}">
        <p14:creationId xmlns:p14="http://schemas.microsoft.com/office/powerpoint/2010/main" val="3551826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Leaders must focus on professional qualities that build the moral of their facilities constituents. An emergency department fast track can provide quality care in a timely manner to many individuals and give them a “healthcare home”.</a:t>
            </a:r>
            <a:endParaRPr lang="en-US" dirty="0" smtClean="0">
              <a:effectLst/>
            </a:endParaRPr>
          </a:p>
          <a:p>
            <a:r>
              <a:rPr lang="en-US" sz="1200" kern="1200" dirty="0" smtClean="0">
                <a:solidFill>
                  <a:schemeClr val="tx1"/>
                </a:solidFill>
                <a:effectLst/>
                <a:latin typeface="+mn-lt"/>
                <a:ea typeface="+mn-ea"/>
                <a:cs typeface="+mn-cs"/>
              </a:rPr>
              <a:t>A key feature of the new healthcare changes is a push for all patients to have a medical home. This move will force healthcare leaders to engage in research for the best evidence based quality care practices to implement in their facilities. The four pillars of primary care are first-contact care, longitudinal care, comprehensive care and coordination of care. All of these areas should be the sole responsibility of practitioners to lead their patients into trusting relationships so that they will choose to return and be confident in the care they receive (</a:t>
            </a:r>
            <a:r>
              <a:rPr lang="en-US" sz="1200" kern="1200" dirty="0" err="1" smtClean="0">
                <a:solidFill>
                  <a:schemeClr val="tx1"/>
                </a:solidFill>
                <a:effectLst/>
                <a:latin typeface="+mn-lt"/>
                <a:ea typeface="+mn-ea"/>
                <a:cs typeface="+mn-cs"/>
              </a:rPr>
              <a:t>Bodenheimer</a:t>
            </a:r>
            <a:r>
              <a:rPr lang="en-US" sz="1200" kern="1200" dirty="0" smtClean="0">
                <a:solidFill>
                  <a:schemeClr val="tx1"/>
                </a:solidFill>
                <a:effectLst/>
                <a:latin typeface="+mn-lt"/>
                <a:ea typeface="+mn-ea"/>
                <a:cs typeface="+mn-cs"/>
              </a:rPr>
              <a:t>, 2008). </a:t>
            </a:r>
          </a:p>
          <a:p>
            <a:endParaRPr lang="en-US" dirty="0"/>
          </a:p>
        </p:txBody>
      </p:sp>
      <p:sp>
        <p:nvSpPr>
          <p:cNvPr id="4" name="Slide Number Placeholder 3"/>
          <p:cNvSpPr>
            <a:spLocks noGrp="1"/>
          </p:cNvSpPr>
          <p:nvPr>
            <p:ph type="sldNum" sz="quarter" idx="10"/>
          </p:nvPr>
        </p:nvSpPr>
        <p:spPr/>
        <p:txBody>
          <a:bodyPr/>
          <a:lstStyle/>
          <a:p>
            <a:fld id="{279BF302-6B9A-B348-949B-D5F5330FB220}" type="slidenum">
              <a:rPr lang="en-US" smtClean="0"/>
              <a:t>9</a:t>
            </a:fld>
            <a:endParaRPr lang="en-US"/>
          </a:p>
        </p:txBody>
      </p:sp>
    </p:spTree>
    <p:extLst>
      <p:ext uri="{BB962C8B-B14F-4D97-AF65-F5344CB8AC3E}">
        <p14:creationId xmlns:p14="http://schemas.microsoft.com/office/powerpoint/2010/main" val="277253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Community Care of North Carolina, which is now a gold standard of healthcare, began as a small project in 1988 and was not launched in a large capacity until 1998. Had it not been for the leadership, the small pilot of 1988 could have died. Project leaders must recognize and expect large pilots of improvement take time (</a:t>
            </a:r>
            <a:r>
              <a:rPr lang="en-US" sz="1200" kern="1200" dirty="0" err="1" smtClean="0">
                <a:solidFill>
                  <a:schemeClr val="tx1"/>
                </a:solidFill>
                <a:effectLst/>
                <a:latin typeface="+mn-lt"/>
                <a:ea typeface="+mn-ea"/>
                <a:cs typeface="+mn-cs"/>
              </a:rPr>
              <a:t>Bodenheimer</a:t>
            </a:r>
            <a:r>
              <a:rPr lang="en-US" sz="1200" kern="1200" dirty="0" smtClean="0">
                <a:solidFill>
                  <a:schemeClr val="tx1"/>
                </a:solidFill>
                <a:effectLst/>
                <a:latin typeface="+mn-lt"/>
                <a:ea typeface="+mn-ea"/>
                <a:cs typeface="+mn-cs"/>
              </a:rPr>
              <a:t>, 2008). This project will be a complex change involving many members of an interdisciplinary team. Leaders must be ready to motivate the team members and encourage a positive outlook of impactful quality improvement for the future. Nurses and healthcare leaders throughout the world need to know how to maneuver through whatever political system is operating in their countries. However, it is the responsibility of nurses to seek leadership positions in government and quasi-government institutions (</a:t>
            </a:r>
            <a:r>
              <a:rPr lang="en-US" sz="1200" kern="1200" dirty="0" err="1" smtClean="0">
                <a:solidFill>
                  <a:schemeClr val="tx1"/>
                </a:solidFill>
                <a:effectLst/>
                <a:latin typeface="+mn-lt"/>
                <a:ea typeface="+mn-ea"/>
                <a:cs typeface="+mn-cs"/>
              </a:rPr>
              <a:t>Milstead</a:t>
            </a:r>
            <a:r>
              <a:rPr lang="en-US" sz="1200" kern="1200" dirty="0" smtClean="0">
                <a:solidFill>
                  <a:schemeClr val="tx1"/>
                </a:solidFill>
                <a:effectLst/>
                <a:latin typeface="+mn-lt"/>
                <a:ea typeface="+mn-ea"/>
                <a:cs typeface="+mn-cs"/>
              </a:rPr>
              <a:t>,).</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79BF302-6B9A-B348-949B-D5F5330FB220}" type="slidenum">
              <a:rPr lang="en-US" smtClean="0"/>
              <a:t>10</a:t>
            </a:fld>
            <a:endParaRPr lang="en-US"/>
          </a:p>
        </p:txBody>
      </p:sp>
    </p:spTree>
    <p:extLst>
      <p:ext uri="{BB962C8B-B14F-4D97-AF65-F5344CB8AC3E}">
        <p14:creationId xmlns:p14="http://schemas.microsoft.com/office/powerpoint/2010/main" val="197900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174BC9E1-A7FC-FF44-84CA-A0C23FB35C10}" type="datetimeFigureOut">
              <a:rPr lang="en-US" smtClean="0"/>
              <a:t>2/12/14</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F1958F1-3AA7-8748-9F51-182C8686B4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4BC9E1-A7FC-FF44-84CA-A0C23FB35C10}" type="datetimeFigureOut">
              <a:rPr lang="en-US" smtClean="0"/>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958F1-3AA7-8748-9F51-182C8686B407}"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4BC9E1-A7FC-FF44-84CA-A0C23FB35C10}" type="datetimeFigureOut">
              <a:rPr lang="en-US" smtClean="0"/>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958F1-3AA7-8748-9F51-182C8686B407}"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4BC9E1-A7FC-FF44-84CA-A0C23FB35C10}" type="datetimeFigureOut">
              <a:rPr lang="en-US" smtClean="0"/>
              <a:t>2/12/14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958F1-3AA7-8748-9F51-182C8686B40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74BC9E1-A7FC-FF44-84CA-A0C23FB35C10}" type="datetimeFigureOut">
              <a:rPr lang="en-US" smtClean="0"/>
              <a:t>2/12/14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958F1-3AA7-8748-9F51-182C8686B40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BC9E1-A7FC-FF44-84CA-A0C23FB35C10}" type="datetimeFigureOut">
              <a:rPr lang="en-US" smtClean="0"/>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958F1-3AA7-8748-9F51-182C8686B40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174BC9E1-A7FC-FF44-84CA-A0C23FB35C10}" type="datetimeFigureOut">
              <a:rPr lang="en-US" smtClean="0"/>
              <a:t>2/12/14</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F1958F1-3AA7-8748-9F51-182C8686B407}"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BC9E1-A7FC-FF44-84CA-A0C23FB35C10}" type="datetimeFigureOut">
              <a:rPr lang="en-US" smtClean="0"/>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958F1-3AA7-8748-9F51-182C8686B40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BC9E1-A7FC-FF44-84CA-A0C23FB35C10}" type="datetimeFigureOut">
              <a:rPr lang="en-US" smtClean="0"/>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958F1-3AA7-8748-9F51-182C8686B407}"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4BC9E1-A7FC-FF44-84CA-A0C23FB35C10}" type="datetimeFigureOut">
              <a:rPr lang="en-US" smtClean="0"/>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958F1-3AA7-8748-9F51-182C8686B40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4BC9E1-A7FC-FF44-84CA-A0C23FB35C10}" type="datetimeFigureOut">
              <a:rPr lang="en-US" smtClean="0"/>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958F1-3AA7-8748-9F51-182C8686B4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174BC9E1-A7FC-FF44-84CA-A0C23FB35C10}" type="datetimeFigureOut">
              <a:rPr lang="en-US" smtClean="0"/>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958F1-3AA7-8748-9F51-182C8686B4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174BC9E1-A7FC-FF44-84CA-A0C23FB35C10}" type="datetimeFigureOut">
              <a:rPr lang="en-US" smtClean="0"/>
              <a:t>2/12/14</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F1958F1-3AA7-8748-9F51-182C8686B407}"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174BC9E1-A7FC-FF44-84CA-A0C23FB35C10}" type="datetimeFigureOut">
              <a:rPr lang="en-US" smtClean="0"/>
              <a:t>2/12/14</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F1958F1-3AA7-8748-9F51-182C8686B407}"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174BC9E1-A7FC-FF44-84CA-A0C23FB35C10}" type="datetimeFigureOut">
              <a:rPr lang="en-US" smtClean="0"/>
              <a:t>2/12/14</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F1958F1-3AA7-8748-9F51-182C8686B4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F1958F1-3AA7-8748-9F51-182C8686B407}"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4BC9E1-A7FC-FF44-84CA-A0C23FB35C10}" type="datetimeFigureOut">
              <a:rPr lang="en-US" smtClean="0"/>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958F1-3AA7-8748-9F51-182C8686B4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4BC9E1-A7FC-FF44-84CA-A0C23FB35C10}" type="datetimeFigureOut">
              <a:rPr lang="en-US" smtClean="0"/>
              <a:t>2/12/14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958F1-3AA7-8748-9F51-182C8686B4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4BC9E1-A7FC-FF44-84CA-A0C23FB35C10}" type="datetimeFigureOut">
              <a:rPr lang="en-US" smtClean="0"/>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958F1-3AA7-8748-9F51-182C8686B407}"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174BC9E1-A7FC-FF44-84CA-A0C23FB35C10}" type="datetimeFigureOut">
              <a:rPr lang="en-US" smtClean="0"/>
              <a:t>2/12/14</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F1958F1-3AA7-8748-9F51-182C8686B4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FAST TRACK</a:t>
            </a:r>
            <a:endParaRPr lang="en-US" dirty="0"/>
          </a:p>
        </p:txBody>
      </p:sp>
      <p:sp>
        <p:nvSpPr>
          <p:cNvPr id="5" name="Subtitle 4"/>
          <p:cNvSpPr>
            <a:spLocks noGrp="1"/>
          </p:cNvSpPr>
          <p:nvPr>
            <p:ph type="subTitle" idx="1"/>
          </p:nvPr>
        </p:nvSpPr>
        <p:spPr/>
        <p:txBody>
          <a:bodyPr/>
          <a:lstStyle/>
          <a:p>
            <a:r>
              <a:rPr lang="en-US" dirty="0" smtClean="0"/>
              <a:t>Samantha Baggett</a:t>
            </a:r>
          </a:p>
          <a:p>
            <a:r>
              <a:rPr lang="en-US" dirty="0" smtClean="0"/>
              <a:t>Auburn University/Auburn Montgomery</a:t>
            </a:r>
          </a:p>
          <a:p>
            <a:endParaRPr lang="en-US" dirty="0"/>
          </a:p>
        </p:txBody>
      </p:sp>
    </p:spTree>
    <p:extLst>
      <p:ext uri="{BB962C8B-B14F-4D97-AF65-F5344CB8AC3E}">
        <p14:creationId xmlns:p14="http://schemas.microsoft.com/office/powerpoint/2010/main" val="15252041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INITIATIVES….</a:t>
            </a:r>
            <a:br>
              <a:rPr lang="en-US" dirty="0" smtClean="0"/>
            </a:br>
            <a:r>
              <a:rPr lang="en-US" dirty="0" smtClean="0"/>
              <a:t>BIG IMPACT!!!</a:t>
            </a:r>
            <a:endParaRPr lang="en-US" dirty="0"/>
          </a:p>
        </p:txBody>
      </p:sp>
      <p:pic>
        <p:nvPicPr>
          <p:cNvPr id="4" name="Content Placeholder 3"/>
          <p:cNvPicPr>
            <a:picLocks noGrp="1" noChangeAspect="1"/>
          </p:cNvPicPr>
          <p:nvPr>
            <p:ph idx="1"/>
          </p:nvPr>
        </p:nvPicPr>
        <p:blipFill>
          <a:blip r:embed="rId3"/>
          <a:srcRect l="-33092" r="-33092"/>
          <a:stretch>
            <a:fillRect/>
          </a:stretch>
        </p:blipFill>
        <p:spPr>
          <a:xfrm>
            <a:off x="-176909" y="2891097"/>
            <a:ext cx="3900939" cy="2347358"/>
          </a:xfrm>
        </p:spPr>
      </p:pic>
      <p:pic>
        <p:nvPicPr>
          <p:cNvPr id="5" name="Picture 4"/>
          <p:cNvPicPr>
            <a:picLocks noChangeAspect="1"/>
          </p:cNvPicPr>
          <p:nvPr/>
        </p:nvPicPr>
        <p:blipFill>
          <a:blip r:embed="rId4"/>
          <a:stretch>
            <a:fillRect/>
          </a:stretch>
        </p:blipFill>
        <p:spPr>
          <a:xfrm>
            <a:off x="2424713" y="2358208"/>
            <a:ext cx="6251923" cy="4292987"/>
          </a:xfrm>
          <a:prstGeom prst="rect">
            <a:avLst/>
          </a:prstGeom>
        </p:spPr>
      </p:pic>
    </p:spTree>
    <p:extLst>
      <p:ext uri="{BB962C8B-B14F-4D97-AF65-F5344CB8AC3E}">
        <p14:creationId xmlns:p14="http://schemas.microsoft.com/office/powerpoint/2010/main" val="3295958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TOGETHER!! </a:t>
            </a:r>
            <a:endParaRPr lang="en-US" dirty="0"/>
          </a:p>
        </p:txBody>
      </p:sp>
      <p:pic>
        <p:nvPicPr>
          <p:cNvPr id="4" name="Content Placeholder 3"/>
          <p:cNvPicPr>
            <a:picLocks noGrp="1" noChangeAspect="1"/>
          </p:cNvPicPr>
          <p:nvPr>
            <p:ph idx="1"/>
          </p:nvPr>
        </p:nvPicPr>
        <p:blipFill>
          <a:blip r:embed="rId3"/>
          <a:srcRect l="-33092" r="-33092"/>
          <a:stretch>
            <a:fillRect/>
          </a:stretch>
        </p:blipFill>
        <p:spPr/>
      </p:pic>
      <p:sp>
        <p:nvSpPr>
          <p:cNvPr id="5" name="Rectangle 4"/>
          <p:cNvSpPr/>
          <p:nvPr/>
        </p:nvSpPr>
        <p:spPr>
          <a:xfrm>
            <a:off x="5352158" y="2993438"/>
            <a:ext cx="3674879" cy="2585323"/>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EVERYONE</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WILL BE</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TRAINED!</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061391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CONSIDERATIONS</a:t>
            </a:r>
            <a:endParaRPr lang="en-US" dirty="0"/>
          </a:p>
        </p:txBody>
      </p:sp>
      <p:sp>
        <p:nvSpPr>
          <p:cNvPr id="3" name="Content Placeholder 2"/>
          <p:cNvSpPr>
            <a:spLocks noGrp="1"/>
          </p:cNvSpPr>
          <p:nvPr>
            <p:ph idx="1"/>
          </p:nvPr>
        </p:nvSpPr>
        <p:spPr/>
        <p:txBody>
          <a:bodyPr/>
          <a:lstStyle/>
          <a:p>
            <a:r>
              <a:rPr lang="en-US" dirty="0" smtClean="0"/>
              <a:t>AUTONOMY/INFORMED CONSENT</a:t>
            </a:r>
          </a:p>
          <a:p>
            <a:r>
              <a:rPr lang="en-US" dirty="0" smtClean="0"/>
              <a:t>NONMALEFICENCE</a:t>
            </a:r>
          </a:p>
          <a:p>
            <a:r>
              <a:rPr lang="en-US" dirty="0" smtClean="0"/>
              <a:t>BENEFICENCE</a:t>
            </a:r>
          </a:p>
          <a:p>
            <a:r>
              <a:rPr lang="en-US" dirty="0" smtClean="0"/>
              <a:t>JUSTICE</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5568576" y="2906049"/>
            <a:ext cx="2794000" cy="2705100"/>
          </a:xfrm>
          <a:prstGeom prst="rect">
            <a:avLst/>
          </a:prstGeom>
        </p:spPr>
      </p:pic>
      <p:pic>
        <p:nvPicPr>
          <p:cNvPr id="6" name="Picture 5"/>
          <p:cNvPicPr>
            <a:picLocks noChangeAspect="1"/>
          </p:cNvPicPr>
          <p:nvPr/>
        </p:nvPicPr>
        <p:blipFill>
          <a:blip r:embed="rId4"/>
          <a:stretch>
            <a:fillRect/>
          </a:stretch>
        </p:blipFill>
        <p:spPr>
          <a:xfrm>
            <a:off x="457199" y="4258599"/>
            <a:ext cx="4427937" cy="2400772"/>
          </a:xfrm>
          <a:prstGeom prst="rect">
            <a:avLst/>
          </a:prstGeom>
        </p:spPr>
      </p:pic>
    </p:spTree>
    <p:extLst>
      <p:ext uri="{BB962C8B-B14F-4D97-AF65-F5344CB8AC3E}">
        <p14:creationId xmlns:p14="http://schemas.microsoft.com/office/powerpoint/2010/main" val="3024810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FAST TRACK…..</a:t>
            </a:r>
            <a:endParaRPr lang="en-US" dirty="0"/>
          </a:p>
        </p:txBody>
      </p:sp>
      <p:sp>
        <p:nvSpPr>
          <p:cNvPr id="3" name="Content Placeholder 2"/>
          <p:cNvSpPr>
            <a:spLocks noGrp="1"/>
          </p:cNvSpPr>
          <p:nvPr>
            <p:ph idx="1"/>
          </p:nvPr>
        </p:nvSpPr>
        <p:spPr/>
        <p:txBody>
          <a:bodyPr/>
          <a:lstStyle/>
          <a:p>
            <a:r>
              <a:rPr lang="en-US" smtClean="0"/>
              <a:t>PRACTICE MAKES PERFECT!!! </a:t>
            </a:r>
            <a:endParaRPr lang="en-US" dirty="0"/>
          </a:p>
        </p:txBody>
      </p:sp>
    </p:spTree>
    <p:extLst>
      <p:ext uri="{BB962C8B-B14F-4D97-AF65-F5344CB8AC3E}">
        <p14:creationId xmlns:p14="http://schemas.microsoft.com/office/powerpoint/2010/main" val="1116536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5" name="Rectangle 4"/>
          <p:cNvSpPr/>
          <p:nvPr/>
        </p:nvSpPr>
        <p:spPr>
          <a:xfrm>
            <a:off x="457199" y="2057400"/>
            <a:ext cx="7739400" cy="4685899"/>
          </a:xfrm>
          <a:prstGeom prst="rect">
            <a:avLst/>
          </a:prstGeom>
        </p:spPr>
        <p:txBody>
          <a:bodyPr wrap="square">
            <a:spAutoFit/>
          </a:bodyPr>
          <a:lstStyle/>
          <a:p>
            <a:r>
              <a:rPr lang="en-US" sz="1000" dirty="0"/>
              <a:t> </a:t>
            </a:r>
            <a:endParaRPr lang="en-US" sz="1050" b="1" dirty="0">
              <a:latin typeface="Baskerville"/>
              <a:cs typeface="Baskerville"/>
            </a:endParaRPr>
          </a:p>
          <a:p>
            <a:r>
              <a:rPr lang="en-US" sz="1050" b="1" dirty="0">
                <a:latin typeface="Baskerville"/>
                <a:cs typeface="Baskerville"/>
              </a:rPr>
              <a:t>Bergman, B., (2012). Fast-track area in the emergency department: are they ethical?  </a:t>
            </a:r>
          </a:p>
          <a:p>
            <a:r>
              <a:rPr lang="en-US" sz="1050" b="1" i="1" dirty="0">
                <a:latin typeface="Baskerville"/>
                <a:cs typeface="Baskerville"/>
              </a:rPr>
              <a:t>Journal of American Academy of Physicians Assistants, 25</a:t>
            </a:r>
            <a:r>
              <a:rPr lang="en-US" sz="1050" b="1" dirty="0">
                <a:latin typeface="Baskerville"/>
                <a:cs typeface="Baskerville"/>
              </a:rPr>
              <a:t>(10), 57-58. </a:t>
            </a:r>
          </a:p>
          <a:p>
            <a:r>
              <a:rPr lang="en-US" sz="1050" b="1" dirty="0">
                <a:latin typeface="Baskerville"/>
                <a:cs typeface="Baskerville"/>
              </a:rPr>
              <a:t> </a:t>
            </a:r>
          </a:p>
          <a:p>
            <a:r>
              <a:rPr lang="en-US" sz="1050" b="1" dirty="0" err="1">
                <a:latin typeface="Baskerville"/>
                <a:cs typeface="Baskerville"/>
              </a:rPr>
              <a:t>Considine</a:t>
            </a:r>
            <a:r>
              <a:rPr lang="en-US" sz="1050" b="1" dirty="0">
                <a:latin typeface="Baskerville"/>
                <a:cs typeface="Baskerville"/>
              </a:rPr>
              <a:t>, J., </a:t>
            </a:r>
            <a:r>
              <a:rPr lang="en-US" sz="1050" b="1" dirty="0" err="1">
                <a:latin typeface="Baskerville"/>
                <a:cs typeface="Baskerville"/>
              </a:rPr>
              <a:t>Kroman</a:t>
            </a:r>
            <a:r>
              <a:rPr lang="en-US" sz="1050" b="1" dirty="0">
                <a:latin typeface="Baskerville"/>
                <a:cs typeface="Baskerville"/>
              </a:rPr>
              <a:t>, M., Kelly, E., Winter, C. (2008). </a:t>
            </a:r>
            <a:r>
              <a:rPr lang="en-US" sz="1050" b="1" i="1" dirty="0">
                <a:latin typeface="Baskerville"/>
                <a:cs typeface="Baskerville"/>
              </a:rPr>
              <a:t>Emergency Medicine Journal, </a:t>
            </a:r>
            <a:endParaRPr lang="en-US" sz="1050" b="1" dirty="0">
              <a:latin typeface="Baskerville"/>
              <a:cs typeface="Baskerville"/>
            </a:endParaRPr>
          </a:p>
          <a:p>
            <a:r>
              <a:rPr lang="en-US" sz="1050" b="1" i="1" dirty="0">
                <a:latin typeface="Baskerville"/>
                <a:cs typeface="Baskerville"/>
              </a:rPr>
              <a:t>25</a:t>
            </a:r>
            <a:r>
              <a:rPr lang="en-US" sz="1050" b="1" dirty="0">
                <a:latin typeface="Baskerville"/>
                <a:cs typeface="Baskerville"/>
              </a:rPr>
              <a:t>, 815–819. doi:10.1136/emj.2008.057919</a:t>
            </a:r>
          </a:p>
          <a:p>
            <a:r>
              <a:rPr lang="en-US" sz="1050" b="1" dirty="0">
                <a:latin typeface="Baskerville"/>
                <a:cs typeface="Baskerville"/>
              </a:rPr>
              <a:t> </a:t>
            </a:r>
          </a:p>
          <a:p>
            <a:r>
              <a:rPr lang="en-US" sz="1050" b="1" dirty="0">
                <a:latin typeface="Baskerville"/>
                <a:cs typeface="Baskerville"/>
              </a:rPr>
              <a:t>Handley, A. (2011). Fast-track to efficiency. Nursing Standard, 25(20), 18-19.</a:t>
            </a:r>
          </a:p>
          <a:p>
            <a:r>
              <a:rPr lang="en-US" sz="1050" b="1" dirty="0">
                <a:latin typeface="Baskerville"/>
                <a:cs typeface="Baskerville"/>
              </a:rPr>
              <a:t> </a:t>
            </a:r>
          </a:p>
          <a:p>
            <a:r>
              <a:rPr lang="en-US" sz="1050" b="1" dirty="0" err="1">
                <a:latin typeface="Baskerville"/>
                <a:cs typeface="Baskerville"/>
              </a:rPr>
              <a:t>Kritsonis</a:t>
            </a:r>
            <a:r>
              <a:rPr lang="en-US" sz="1050" b="1" dirty="0">
                <a:latin typeface="Baskerville"/>
                <a:cs typeface="Baskerville"/>
              </a:rPr>
              <a:t>, A. (2004-2005) A comparison of change theories. International Journal of </a:t>
            </a:r>
          </a:p>
          <a:p>
            <a:r>
              <a:rPr lang="en-US" sz="1050" b="1" i="1" dirty="0">
                <a:latin typeface="Baskerville"/>
                <a:cs typeface="Baskerville"/>
              </a:rPr>
              <a:t>Scholarly Academic Intellectual Diversity, 8</a:t>
            </a:r>
            <a:r>
              <a:rPr lang="en-US" sz="1050" b="1" dirty="0">
                <a:latin typeface="Baskerville"/>
                <a:cs typeface="Baskerville"/>
              </a:rPr>
              <a:t>(1). </a:t>
            </a:r>
          </a:p>
          <a:p>
            <a:r>
              <a:rPr lang="en-US" sz="1050" b="1" dirty="0">
                <a:latin typeface="Baskerville"/>
                <a:cs typeface="Baskerville"/>
              </a:rPr>
              <a:t> </a:t>
            </a:r>
          </a:p>
          <a:p>
            <a:r>
              <a:rPr lang="en-US" sz="1050" b="1" dirty="0" err="1">
                <a:latin typeface="Baskerville"/>
                <a:cs typeface="Baskerville"/>
              </a:rPr>
              <a:t>Kwa</a:t>
            </a:r>
            <a:r>
              <a:rPr lang="en-US" sz="1050" b="1" dirty="0">
                <a:latin typeface="Baskerville"/>
                <a:cs typeface="Baskerville"/>
              </a:rPr>
              <a:t>, P., &amp; Blake, D. (2008). Fast track: Has it changed patient care in the emergency </a:t>
            </a:r>
          </a:p>
          <a:p>
            <a:r>
              <a:rPr lang="en-US" sz="1050" b="1" dirty="0">
                <a:latin typeface="Baskerville"/>
                <a:cs typeface="Baskerville"/>
              </a:rPr>
              <a:t>department?. </a:t>
            </a:r>
            <a:r>
              <a:rPr lang="en-US" sz="1050" b="1" i="1" dirty="0">
                <a:latin typeface="Baskerville"/>
                <a:cs typeface="Baskerville"/>
              </a:rPr>
              <a:t>Emergency Medicine Australasia, 20</a:t>
            </a:r>
            <a:r>
              <a:rPr lang="en-US" sz="1050" b="1" dirty="0">
                <a:latin typeface="Baskerville"/>
                <a:cs typeface="Baskerville"/>
              </a:rPr>
              <a:t>(1), 10-15. doi:10.1111/j.1742-6723.2007.01021.x</a:t>
            </a:r>
          </a:p>
          <a:p>
            <a:r>
              <a:rPr lang="en-US" sz="1050" b="1" dirty="0">
                <a:latin typeface="Baskerville"/>
                <a:cs typeface="Baskerville"/>
              </a:rPr>
              <a:t> </a:t>
            </a:r>
          </a:p>
          <a:p>
            <a:r>
              <a:rPr lang="en-US" sz="1050" b="1" i="1" dirty="0">
                <a:latin typeface="Baskerville"/>
                <a:cs typeface="Baskerville"/>
              </a:rPr>
              <a:t> </a:t>
            </a:r>
            <a:r>
              <a:rPr lang="en-US" sz="1050" b="1" dirty="0">
                <a:latin typeface="Baskerville"/>
                <a:cs typeface="Baskerville"/>
              </a:rPr>
              <a:t>Porter-O’Grady, T. &amp; </a:t>
            </a:r>
            <a:r>
              <a:rPr lang="en-US" sz="1050" b="1" dirty="0" err="1">
                <a:latin typeface="Baskerville"/>
                <a:cs typeface="Baskerville"/>
              </a:rPr>
              <a:t>Malloch</a:t>
            </a:r>
            <a:r>
              <a:rPr lang="en-US" sz="1050" b="1" dirty="0">
                <a:latin typeface="Baskerville"/>
                <a:cs typeface="Baskerville"/>
              </a:rPr>
              <a:t>, K. (2011). </a:t>
            </a:r>
            <a:r>
              <a:rPr lang="en-US" sz="1050" b="1" i="1" dirty="0">
                <a:latin typeface="Baskerville"/>
                <a:cs typeface="Baskerville"/>
              </a:rPr>
              <a:t>Quantum leadership: Advancing innovation, </a:t>
            </a:r>
            <a:endParaRPr lang="en-US" sz="1050" b="1" dirty="0">
              <a:latin typeface="Baskerville"/>
              <a:cs typeface="Baskerville"/>
            </a:endParaRPr>
          </a:p>
          <a:p>
            <a:r>
              <a:rPr lang="en-US" sz="1050" b="1" i="1" dirty="0">
                <a:latin typeface="Baskerville"/>
                <a:cs typeface="Baskerville"/>
              </a:rPr>
              <a:t>transforming health care.</a:t>
            </a:r>
            <a:r>
              <a:rPr lang="en-US" sz="1050" b="1" dirty="0">
                <a:latin typeface="Baskerville"/>
                <a:cs typeface="Baskerville"/>
              </a:rPr>
              <a:t> (3</a:t>
            </a:r>
            <a:r>
              <a:rPr lang="en-US" sz="1050" b="1" baseline="30000" dirty="0">
                <a:latin typeface="Baskerville"/>
                <a:cs typeface="Baskerville"/>
              </a:rPr>
              <a:t>rd</a:t>
            </a:r>
            <a:r>
              <a:rPr lang="en-US" sz="1050" b="1" dirty="0">
                <a:latin typeface="Baskerville"/>
                <a:cs typeface="Baskerville"/>
              </a:rPr>
              <a:t> ed.) Sudbury, MA: Jones &amp; Bartlett Learning.</a:t>
            </a:r>
          </a:p>
          <a:p>
            <a:r>
              <a:rPr lang="en-US" sz="1050" b="1" dirty="0">
                <a:latin typeface="Baskerville"/>
                <a:cs typeface="Baskerville"/>
              </a:rPr>
              <a:t> </a:t>
            </a:r>
          </a:p>
          <a:p>
            <a:r>
              <a:rPr lang="en-US" sz="1050" b="1" dirty="0" err="1">
                <a:latin typeface="Baskerville"/>
                <a:cs typeface="Baskerville"/>
              </a:rPr>
              <a:t>Ieraci</a:t>
            </a:r>
            <a:r>
              <a:rPr lang="en-US" sz="1050" b="1" dirty="0">
                <a:latin typeface="Baskerville"/>
                <a:cs typeface="Baskerville"/>
              </a:rPr>
              <a:t>, S., </a:t>
            </a:r>
            <a:r>
              <a:rPr lang="en-US" sz="1050" b="1" dirty="0" err="1">
                <a:latin typeface="Baskerville"/>
                <a:cs typeface="Baskerville"/>
              </a:rPr>
              <a:t>Digiusto</a:t>
            </a:r>
            <a:r>
              <a:rPr lang="en-US" sz="1050" b="1" dirty="0">
                <a:latin typeface="Baskerville"/>
                <a:cs typeface="Baskerville"/>
              </a:rPr>
              <a:t>, E., Sonntag, P., </a:t>
            </a:r>
            <a:r>
              <a:rPr lang="en-US" sz="1050" b="1" dirty="0" err="1">
                <a:latin typeface="Baskerville"/>
                <a:cs typeface="Baskerville"/>
              </a:rPr>
              <a:t>Dann</a:t>
            </a:r>
            <a:r>
              <a:rPr lang="en-US" sz="1050" b="1" dirty="0">
                <a:latin typeface="Baskerville"/>
                <a:cs typeface="Baskerville"/>
              </a:rPr>
              <a:t>, L., &amp; Fox, D. (2008). Streaming by case </a:t>
            </a:r>
          </a:p>
          <a:p>
            <a:r>
              <a:rPr lang="en-US" sz="1050" b="1" dirty="0">
                <a:latin typeface="Baskerville"/>
                <a:cs typeface="Baskerville"/>
              </a:rPr>
              <a:t>complexity: Evaluation of a model for emergency department Fast Track. </a:t>
            </a:r>
            <a:r>
              <a:rPr lang="en-US" sz="1050" b="1" i="1" dirty="0">
                <a:latin typeface="Baskerville"/>
                <a:cs typeface="Baskerville"/>
              </a:rPr>
              <a:t>Emergency Medicine Australasia, 20</a:t>
            </a:r>
            <a:r>
              <a:rPr lang="en-US" sz="1050" b="1" dirty="0">
                <a:latin typeface="Baskerville"/>
                <a:cs typeface="Baskerville"/>
              </a:rPr>
              <a:t>(3), 241-249. doi:10.1111/j.1742-6723.2008.01087.x</a:t>
            </a:r>
          </a:p>
          <a:p>
            <a:r>
              <a:rPr lang="en-US" sz="1050" b="1" dirty="0">
                <a:latin typeface="Baskerville"/>
                <a:cs typeface="Baskerville"/>
              </a:rPr>
              <a:t> </a:t>
            </a:r>
          </a:p>
          <a:p>
            <a:r>
              <a:rPr lang="en-US" sz="1050" b="1" dirty="0">
                <a:latin typeface="Baskerville"/>
                <a:cs typeface="Baskerville"/>
              </a:rPr>
              <a:t>Waterman, H. (2011). Principles of ‘servant leadership’ and how they enhance practice. </a:t>
            </a:r>
          </a:p>
          <a:p>
            <a:r>
              <a:rPr lang="en-US" sz="1050" b="1" i="1" dirty="0">
                <a:latin typeface="Baskerville"/>
                <a:cs typeface="Baskerville"/>
              </a:rPr>
              <a:t>Nursing Management-UK, 17</a:t>
            </a:r>
            <a:r>
              <a:rPr lang="en-US" sz="1050" b="1" dirty="0">
                <a:latin typeface="Baskerville"/>
                <a:cs typeface="Baskerville"/>
              </a:rPr>
              <a:t>(9), 24-26.</a:t>
            </a:r>
          </a:p>
          <a:p>
            <a:r>
              <a:rPr lang="en-US" sz="1050" b="1" dirty="0">
                <a:latin typeface="Baskerville"/>
                <a:cs typeface="Baskerville"/>
              </a:rPr>
              <a:t> </a:t>
            </a:r>
          </a:p>
          <a:p>
            <a:r>
              <a:rPr lang="en-US" dirty="0"/>
              <a:t> </a:t>
            </a:r>
          </a:p>
          <a:p>
            <a:r>
              <a:rPr lang="en-US" dirty="0"/>
              <a:t> </a:t>
            </a:r>
          </a:p>
        </p:txBody>
      </p:sp>
    </p:spTree>
    <p:extLst>
      <p:ext uri="{BB962C8B-B14F-4D97-AF65-F5344CB8AC3E}">
        <p14:creationId xmlns:p14="http://schemas.microsoft.com/office/powerpoint/2010/main" val="312551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42900"/>
            <a:ext cx="6965576" cy="1143000"/>
          </a:xfrm>
        </p:spPr>
        <p:txBody>
          <a:bodyPr/>
          <a:lstStyle/>
          <a:p>
            <a:pPr algn="ctr"/>
            <a:r>
              <a:rPr lang="en-US" sz="2800" b="1" dirty="0" smtClean="0"/>
              <a:t>ARE YOUR WAITING ROOMS FULL???</a:t>
            </a:r>
            <a:endParaRPr lang="en-US" sz="2800" b="1" dirty="0"/>
          </a:p>
        </p:txBody>
      </p:sp>
      <p:pic>
        <p:nvPicPr>
          <p:cNvPr id="4" name="Content Placeholder 3"/>
          <p:cNvPicPr>
            <a:picLocks noGrp="1" noChangeAspect="1"/>
          </p:cNvPicPr>
          <p:nvPr>
            <p:ph idx="1"/>
          </p:nvPr>
        </p:nvPicPr>
        <p:blipFill>
          <a:blip r:embed="rId3"/>
          <a:srcRect t="387" b="387"/>
          <a:stretch>
            <a:fillRect/>
          </a:stretch>
        </p:blipFill>
        <p:spPr/>
      </p:pic>
    </p:spTree>
    <p:extLst>
      <p:ext uri="{BB962C8B-B14F-4D97-AF65-F5344CB8AC3E}">
        <p14:creationId xmlns:p14="http://schemas.microsoft.com/office/powerpoint/2010/main" val="35761504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7576" y="944247"/>
            <a:ext cx="6858000" cy="6858000"/>
          </a:xfrm>
          <a:prstGeom prst="rect">
            <a:avLst/>
          </a:prstGeom>
        </p:spPr>
      </p:pic>
      <p:sp>
        <p:nvSpPr>
          <p:cNvPr id="7" name="TextBox 6"/>
          <p:cNvSpPr txBox="1"/>
          <p:nvPr/>
        </p:nvSpPr>
        <p:spPr>
          <a:xfrm>
            <a:off x="1361238" y="717634"/>
            <a:ext cx="4347765" cy="830997"/>
          </a:xfrm>
          <a:prstGeom prst="rect">
            <a:avLst/>
          </a:prstGeom>
          <a:noFill/>
        </p:spPr>
        <p:txBody>
          <a:bodyPr wrap="none" rtlCol="0">
            <a:spAutoFit/>
          </a:bodyPr>
          <a:lstStyle/>
          <a:p>
            <a:pPr algn="ctr"/>
            <a:r>
              <a:rPr lang="en-US" sz="2400" dirty="0" smtClean="0">
                <a:solidFill>
                  <a:schemeClr val="accent2">
                    <a:lumMod val="75000"/>
                    <a:lumOff val="25000"/>
                  </a:schemeClr>
                </a:solidFill>
              </a:rPr>
              <a:t>ARE SOME PATIENTS YOU SEE </a:t>
            </a:r>
          </a:p>
          <a:p>
            <a:pPr algn="ctr"/>
            <a:r>
              <a:rPr lang="en-US" sz="2400" dirty="0" smtClean="0">
                <a:solidFill>
                  <a:schemeClr val="accent2">
                    <a:lumMod val="75000"/>
                    <a:lumOff val="25000"/>
                  </a:schemeClr>
                </a:solidFill>
              </a:rPr>
              <a:t>NON-EMERGENT???</a:t>
            </a:r>
            <a:endParaRPr lang="en-US" sz="2400" dirty="0">
              <a:solidFill>
                <a:schemeClr val="accent2">
                  <a:lumMod val="75000"/>
                  <a:lumOff val="25000"/>
                </a:schemeClr>
              </a:solidFill>
            </a:endParaRPr>
          </a:p>
        </p:txBody>
      </p:sp>
    </p:spTree>
    <p:extLst>
      <p:ext uri="{BB962C8B-B14F-4D97-AF65-F5344CB8AC3E}">
        <p14:creationId xmlns:p14="http://schemas.microsoft.com/office/powerpoint/2010/main" val="38166859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FAST TRACK BENEFITS!! </a:t>
            </a:r>
            <a:endParaRPr lang="en-US" sz="4400" dirty="0"/>
          </a:p>
        </p:txBody>
      </p:sp>
      <p:sp>
        <p:nvSpPr>
          <p:cNvPr id="3" name="Content Placeholder 2"/>
          <p:cNvSpPr>
            <a:spLocks noGrp="1"/>
          </p:cNvSpPr>
          <p:nvPr>
            <p:ph idx="1"/>
          </p:nvPr>
        </p:nvSpPr>
        <p:spPr/>
        <p:txBody>
          <a:bodyPr/>
          <a:lstStyle/>
          <a:p>
            <a:r>
              <a:rPr lang="en-US" dirty="0" smtClean="0"/>
              <a:t>SHORTER WAIT TIMES! (NO MORE CROWDING)</a:t>
            </a:r>
          </a:p>
          <a:p>
            <a:r>
              <a:rPr lang="en-US" dirty="0" smtClean="0"/>
              <a:t>DECREASED LENGTH OF STAY</a:t>
            </a:r>
          </a:p>
          <a:p>
            <a:r>
              <a:rPr lang="en-US" dirty="0" smtClean="0"/>
              <a:t>FINANCIAL SAVINGS</a:t>
            </a:r>
          </a:p>
          <a:p>
            <a:r>
              <a:rPr lang="en-US" dirty="0" smtClean="0"/>
              <a:t>INCREASED PATIENT SATISFACTION</a:t>
            </a:r>
          </a:p>
          <a:p>
            <a:r>
              <a:rPr lang="en-US" dirty="0" smtClean="0"/>
              <a:t>DECREASED LEFT-WITHOUT-BEING-SEENS</a:t>
            </a:r>
          </a:p>
        </p:txBody>
      </p:sp>
      <p:pic>
        <p:nvPicPr>
          <p:cNvPr id="4" name="Content Placeholder 3"/>
          <p:cNvPicPr>
            <a:picLocks noChangeAspect="1"/>
          </p:cNvPicPr>
          <p:nvPr/>
        </p:nvPicPr>
        <p:blipFill>
          <a:blip r:embed="rId3"/>
          <a:srcRect l="-12410" r="-12410"/>
          <a:stretch>
            <a:fillRect/>
          </a:stretch>
        </p:blipFill>
        <p:spPr>
          <a:xfrm>
            <a:off x="5372215" y="2641451"/>
            <a:ext cx="5012439" cy="4216549"/>
          </a:xfrm>
          <a:prstGeom prst="rect">
            <a:avLst/>
          </a:prstGeom>
        </p:spPr>
      </p:pic>
    </p:spTree>
    <p:extLst>
      <p:ext uri="{BB962C8B-B14F-4D97-AF65-F5344CB8AC3E}">
        <p14:creationId xmlns:p14="http://schemas.microsoft.com/office/powerpoint/2010/main" val="20348696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ER FAST TRACK</a:t>
            </a:r>
            <a:endParaRPr lang="en-US" sz="4800" dirty="0"/>
          </a:p>
        </p:txBody>
      </p:sp>
      <p:sp>
        <p:nvSpPr>
          <p:cNvPr id="3" name="Content Placeholder 2"/>
          <p:cNvSpPr>
            <a:spLocks noGrp="1"/>
          </p:cNvSpPr>
          <p:nvPr>
            <p:ph idx="1"/>
          </p:nvPr>
        </p:nvSpPr>
        <p:spPr/>
        <p:txBody>
          <a:bodyPr>
            <a:normAutofit/>
          </a:bodyPr>
          <a:lstStyle/>
          <a:p>
            <a:r>
              <a:rPr lang="en-US" sz="3000" dirty="0" smtClean="0"/>
              <a:t>FRIDAY </a:t>
            </a:r>
            <a:r>
              <a:rPr lang="en-US" sz="3000" dirty="0"/>
              <a:t>– MONDAY 11am-11pm</a:t>
            </a:r>
          </a:p>
          <a:p>
            <a:r>
              <a:rPr lang="en-US" sz="3000" dirty="0"/>
              <a:t>NURSE PRACTITIONER</a:t>
            </a:r>
          </a:p>
          <a:p>
            <a:r>
              <a:rPr lang="en-US" sz="3000" dirty="0"/>
              <a:t>One REGISTERED NURSE</a:t>
            </a:r>
          </a:p>
          <a:p>
            <a:r>
              <a:rPr lang="en-US" sz="3000" dirty="0"/>
              <a:t>One MULTI-SKILLED TECHNICIAN </a:t>
            </a:r>
          </a:p>
          <a:p>
            <a:endParaRPr lang="en-US" dirty="0"/>
          </a:p>
        </p:txBody>
      </p:sp>
    </p:spTree>
    <p:extLst>
      <p:ext uri="{BB962C8B-B14F-4D97-AF65-F5344CB8AC3E}">
        <p14:creationId xmlns:p14="http://schemas.microsoft.com/office/powerpoint/2010/main" val="45227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TRIAGE!</a:t>
            </a:r>
            <a:endParaRPr lang="en-US" sz="7200" dirty="0"/>
          </a:p>
        </p:txBody>
      </p:sp>
      <p:sp>
        <p:nvSpPr>
          <p:cNvPr id="3" name="Content Placeholder 2"/>
          <p:cNvSpPr>
            <a:spLocks noGrp="1"/>
          </p:cNvSpPr>
          <p:nvPr>
            <p:ph idx="1"/>
          </p:nvPr>
        </p:nvSpPr>
        <p:spPr/>
        <p:txBody>
          <a:bodyPr>
            <a:normAutofit/>
          </a:bodyPr>
          <a:lstStyle/>
          <a:p>
            <a:r>
              <a:rPr lang="en-US" sz="4000" dirty="0" smtClean="0">
                <a:solidFill>
                  <a:srgbClr val="C00202"/>
                </a:solidFill>
              </a:rPr>
              <a:t>CHIEF COMPLAINT</a:t>
            </a:r>
          </a:p>
          <a:p>
            <a:r>
              <a:rPr lang="en-US" sz="4000" dirty="0" smtClean="0">
                <a:solidFill>
                  <a:srgbClr val="C00202"/>
                </a:solidFill>
              </a:rPr>
              <a:t>INITIAL “QUICK” ASSESSMENT</a:t>
            </a:r>
          </a:p>
          <a:p>
            <a:r>
              <a:rPr lang="en-US" sz="4000" dirty="0" smtClean="0">
                <a:solidFill>
                  <a:srgbClr val="C00202"/>
                </a:solidFill>
              </a:rPr>
              <a:t>VITAL SIGNS</a:t>
            </a:r>
            <a:endParaRPr lang="en-US" sz="4000" dirty="0">
              <a:solidFill>
                <a:srgbClr val="C00202"/>
              </a:solidFill>
            </a:endParaRPr>
          </a:p>
        </p:txBody>
      </p:sp>
    </p:spTree>
    <p:extLst>
      <p:ext uri="{BB962C8B-B14F-4D97-AF65-F5344CB8AC3E}">
        <p14:creationId xmlns:p14="http://schemas.microsoft.com/office/powerpoint/2010/main" val="227947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TEAMWORK &amp; TIME!!</a:t>
            </a:r>
            <a:endParaRPr lang="en-US" sz="4800" dirty="0"/>
          </a:p>
        </p:txBody>
      </p:sp>
      <p:pic>
        <p:nvPicPr>
          <p:cNvPr id="4" name="Content Placeholder 3"/>
          <p:cNvPicPr>
            <a:picLocks noGrp="1" noChangeAspect="1"/>
          </p:cNvPicPr>
          <p:nvPr>
            <p:ph idx="1"/>
          </p:nvPr>
        </p:nvPicPr>
        <p:blipFill>
          <a:blip r:embed="rId3"/>
          <a:srcRect t="4645" b="4645"/>
          <a:stretch>
            <a:fillRect/>
          </a:stretch>
        </p:blipFill>
        <p:spPr>
          <a:xfrm>
            <a:off x="-879521" y="2209800"/>
            <a:ext cx="6508377" cy="3916363"/>
          </a:xfrm>
        </p:spPr>
      </p:pic>
      <p:pic>
        <p:nvPicPr>
          <p:cNvPr id="5" name="Picture 4"/>
          <p:cNvPicPr>
            <a:picLocks noChangeAspect="1"/>
          </p:cNvPicPr>
          <p:nvPr/>
        </p:nvPicPr>
        <p:blipFill>
          <a:blip r:embed="rId4"/>
          <a:stretch>
            <a:fillRect/>
          </a:stretch>
        </p:blipFill>
        <p:spPr>
          <a:xfrm>
            <a:off x="5206768" y="2316163"/>
            <a:ext cx="3810000" cy="3810000"/>
          </a:xfrm>
          <a:prstGeom prst="rect">
            <a:avLst/>
          </a:prstGeom>
        </p:spPr>
      </p:pic>
    </p:spTree>
    <p:extLst>
      <p:ext uri="{BB962C8B-B14F-4D97-AF65-F5344CB8AC3E}">
        <p14:creationId xmlns:p14="http://schemas.microsoft.com/office/powerpoint/2010/main" val="1740042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MATTER WHAT…….</a:t>
            </a:r>
            <a:endParaRPr lang="en-US" dirty="0"/>
          </a:p>
        </p:txBody>
      </p:sp>
      <p:pic>
        <p:nvPicPr>
          <p:cNvPr id="4" name="Content Placeholder 3"/>
          <p:cNvPicPr>
            <a:picLocks noGrp="1" noChangeAspect="1"/>
          </p:cNvPicPr>
          <p:nvPr>
            <p:ph idx="1"/>
          </p:nvPr>
        </p:nvPicPr>
        <p:blipFill>
          <a:blip r:embed="rId3"/>
          <a:srcRect l="-33092" r="-33092"/>
          <a:stretch>
            <a:fillRect/>
          </a:stretch>
        </p:blipFill>
        <p:spPr>
          <a:xfrm rot="20659500">
            <a:off x="-562050" y="2343493"/>
            <a:ext cx="6508377" cy="3916363"/>
          </a:xfrm>
        </p:spPr>
      </p:pic>
      <p:pic>
        <p:nvPicPr>
          <p:cNvPr id="5" name="Picture 4"/>
          <p:cNvPicPr>
            <a:picLocks noChangeAspect="1"/>
          </p:cNvPicPr>
          <p:nvPr/>
        </p:nvPicPr>
        <p:blipFill>
          <a:blip r:embed="rId4"/>
          <a:stretch>
            <a:fillRect/>
          </a:stretch>
        </p:blipFill>
        <p:spPr>
          <a:xfrm>
            <a:off x="5435368" y="2756604"/>
            <a:ext cx="3352800" cy="2514600"/>
          </a:xfrm>
          <a:prstGeom prst="rect">
            <a:avLst/>
          </a:prstGeom>
        </p:spPr>
      </p:pic>
    </p:spTree>
    <p:extLst>
      <p:ext uri="{BB962C8B-B14F-4D97-AF65-F5344CB8AC3E}">
        <p14:creationId xmlns:p14="http://schemas.microsoft.com/office/powerpoint/2010/main" val="1948865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Issues</a:t>
            </a:r>
            <a:endParaRPr lang="en-US" dirty="0"/>
          </a:p>
        </p:txBody>
      </p:sp>
      <p:pic>
        <p:nvPicPr>
          <p:cNvPr id="4" name="Content Placeholder 3"/>
          <p:cNvPicPr>
            <a:picLocks noGrp="1" noChangeAspect="1"/>
          </p:cNvPicPr>
          <p:nvPr>
            <p:ph idx="1"/>
          </p:nvPr>
        </p:nvPicPr>
        <p:blipFill>
          <a:blip r:embed="rId3"/>
          <a:srcRect l="-11942" r="-11942"/>
          <a:stretch>
            <a:fillRect/>
          </a:stretch>
        </p:blipFill>
        <p:spPr>
          <a:xfrm>
            <a:off x="3697082" y="3025387"/>
            <a:ext cx="4043362" cy="3568700"/>
          </a:xfrm>
        </p:spPr>
      </p:pic>
      <p:sp>
        <p:nvSpPr>
          <p:cNvPr id="5" name="Rectangle 4"/>
          <p:cNvSpPr/>
          <p:nvPr/>
        </p:nvSpPr>
        <p:spPr>
          <a:xfrm rot="20150960">
            <a:off x="185773" y="2967335"/>
            <a:ext cx="6332946"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MEDICAL HOME!</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807001578"/>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161</TotalTime>
  <Words>1183</Words>
  <Application>Microsoft Macintosh PowerPoint</Application>
  <PresentationFormat>On-screen Show (4:3)</PresentationFormat>
  <Paragraphs>96</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Plaza</vt:lpstr>
      <vt:lpstr>FAST TRACK</vt:lpstr>
      <vt:lpstr>ARE YOUR WAITING ROOMS FULL???</vt:lpstr>
      <vt:lpstr>PowerPoint Presentation</vt:lpstr>
      <vt:lpstr>FAST TRACK BENEFITS!! </vt:lpstr>
      <vt:lpstr>ER FAST TRACK</vt:lpstr>
      <vt:lpstr>TRIAGE!</vt:lpstr>
      <vt:lpstr>TEAMWORK &amp; TIME!!</vt:lpstr>
      <vt:lpstr>NO MATTER WHAT…….</vt:lpstr>
      <vt:lpstr>Significant Issues</vt:lpstr>
      <vt:lpstr>SMALL INITIATIVES…. BIG IMPACT!!!</vt:lpstr>
      <vt:lpstr>WORKING TOGETHER!! </vt:lpstr>
      <vt:lpstr>ETHICAL CONSIDERATIONS</vt:lpstr>
      <vt:lpstr>MOCK FAST TRACK…..</vt:lpstr>
      <vt:lpstr>REFERENCES</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TRACK</dc:title>
  <dc:creator>Samantha Fetner</dc:creator>
  <cp:lastModifiedBy>Samantha Fetner</cp:lastModifiedBy>
  <cp:revision>8</cp:revision>
  <dcterms:created xsi:type="dcterms:W3CDTF">2012-11-14T18:17:31Z</dcterms:created>
  <dcterms:modified xsi:type="dcterms:W3CDTF">2014-02-13T02:03:46Z</dcterms:modified>
</cp:coreProperties>
</file>